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4" r:id="rId2"/>
    <p:sldId id="257" r:id="rId3"/>
    <p:sldId id="258" r:id="rId4"/>
    <p:sldId id="268" r:id="rId5"/>
    <p:sldId id="267" r:id="rId6"/>
    <p:sldId id="259" r:id="rId7"/>
    <p:sldId id="260" r:id="rId8"/>
    <p:sldId id="355" r:id="rId9"/>
    <p:sldId id="356" r:id="rId10"/>
    <p:sldId id="357" r:id="rId11"/>
    <p:sldId id="323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028848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5" autoAdjust="0"/>
    <p:restoredTop sz="95226" autoAdjust="0"/>
  </p:normalViewPr>
  <p:slideViewPr>
    <p:cSldViewPr>
      <p:cViewPr varScale="1">
        <p:scale>
          <a:sx n="112" d="100"/>
          <a:sy n="112" d="100"/>
        </p:scale>
        <p:origin x="20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159294-520A-460D-93E8-EC612C716D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2A057A4-81C0-431B-9B80-F6878B3169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C5F8D61-89A0-4573-B331-AD454A2907C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8932AE-39B7-4ACC-92AC-0CE2A85FB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0F9626A-27AC-45E0-A3E5-94FEB7570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692C44-4F78-4E9B-8324-2F06EE90F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F340E76-3341-439B-9B31-45C5286F4C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374E36-CE02-46C6-92F7-7452FDDB40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C8C91A5-96D2-403C-AB33-53765CE465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47DD904-B6FC-4478-A8C3-641011D44E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CFFC1F7-050F-448D-85D1-DC7700C2F1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AE8822-BEAC-4CBD-B60C-AFE19D801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AB89-6416-4B8D-8775-FA98101CA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A5032-A5CB-4443-8A4A-47D4C1C25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B50B-7B5F-46A6-92A3-DE6C21B64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86A77-2504-4226-829F-E11BC46CA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93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476-33F2-4974-A74D-48ACF88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0668F-21D8-4C49-BCAC-D2F4F2CF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4D39-8479-4281-A1F6-CFDDDCFC5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5685-63D6-4B99-B889-F5251318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2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1A5DB-56EC-4DFE-B4EF-69E068FE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8176-DB1D-4CA2-BF2D-4A73EA12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167F-AEB1-4BF2-860F-22F0CB5E1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7B745-9700-4BA7-A6C3-695E2C2852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5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508B-8554-4FCD-9619-C4CB4BD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A374-37A5-4DAF-A41B-09C9B46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87587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7213-DFB7-43B7-AA01-7A6331D4B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B9FC-F7FA-4A5F-A68B-9084E75933A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98D-A351-4E13-90C7-5823E8E5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0C79-5BD7-4A65-A6BE-E7589C8F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490C4-F426-4610-BA9D-B0E06299C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BBFC6-8509-4D29-8497-A599BFB10E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35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3F5-42E1-47A3-A21E-FB6B83B8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6024-0A4A-4A9D-9FE9-6FBE908C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EC4AC-DA3E-4AFB-BFCE-FD17481D9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D24E-F97E-4150-B813-026FAD41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A42B-9FA6-4543-AF9C-380CA7049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2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AD35-94EA-40E2-9769-6DF13B9B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11F2-3F60-4CC7-8A7B-B7573A5A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F48F2-01B7-4DD9-ABBC-F8DAABFE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269D5-83F8-45FD-A3AA-0FA829061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423C-1AAA-4A94-8410-D37E6BA48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8E64-AC69-4682-9C13-4AE8D44F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4058-33B8-4ECC-AC0D-5767CD50B0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1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BDC-1304-4BF3-B346-485EFEBC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63D41-321D-4647-AE5B-DC88C696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5B2F-A227-4A5D-B773-CDA53A209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F7CA8-9CE2-4055-A857-7677067DC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B527-40FE-43B6-AD95-333021185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1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78BC-C1C4-4A72-B55D-27121D62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2973-5350-4743-B0D6-EBD1B55D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C5B38-3B8F-4C4D-B9FA-D7EFB5BD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A28F6-6CC6-4DEF-BCFD-1EB3271B0A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A3A2A-523B-4C34-9AAD-376B93DF8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0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71B9-61BD-4288-A396-686B3196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2CC32-F318-4399-BB0E-04821322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D0DE-B099-46AC-8953-BA8C1AF3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9ED4-3EE6-4D35-BA0A-20CEAA92D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EDE0-F372-4963-9F90-0441B914D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B5C205A5-2743-4AA7-8B40-EF5881452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44EA2043-D3D1-4FB6-95E5-3447422486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r>
              <a:rPr lang="en-US" altLang="en-US"/>
              <a:t>AKJ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B4B8BFA6-1B01-4E51-8F4C-8C10AEA0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" b="1" dirty="0">
                <a:solidFill>
                  <a:schemeClr val="accent2"/>
                </a:solidFill>
              </a:rPr>
              <a:t>Amity School of Engineering &amp; Technology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BC43B3D7-3993-4626-9F89-DDAE54C2D6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designidea.wordpress.com/2012/02/16/your-next-thank-you-not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Data structures using C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Module 3 - Lecture I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Link Lists</a:t>
            </a: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1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00"/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Prepared By</a:t>
            </a:r>
          </a:p>
          <a:p>
            <a:pPr marL="0" indent="0">
              <a:buNone/>
            </a:pPr>
            <a:r>
              <a: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latin typeface="Baskerville Old Face" panose="02020602080505020303" pitchFamily="18" charset="0"/>
              </a:rPr>
              <a:t>Ms. Smriti Sehgal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BB94-84BD-4A90-BE69-CC3B9F7CC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37B527-40FE-43B6-AD95-333021185313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9"/>
    </mc:Choice>
    <mc:Fallback xmlns="">
      <p:transition spd="slow" advTm="11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F149-5731-C542-9E07-112196A94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Write a C program to create and display SLL with 3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47D1-92EC-E549-A2B8-C1313324E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022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E766A-5517-4C2E-A781-55A4731FB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7B527-40FE-43B6-AD95-33302118531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990600"/>
            <a:ext cx="6629400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46" dirty="0">
                <a:latin typeface="Verdana"/>
                <a:cs typeface="Verdana"/>
              </a:rPr>
              <a:t>What </a:t>
            </a:r>
            <a:r>
              <a:rPr spc="-203" dirty="0">
                <a:latin typeface="Verdana"/>
                <a:cs typeface="Verdana"/>
              </a:rPr>
              <a:t>is </a:t>
            </a:r>
            <a:r>
              <a:rPr spc="-158" dirty="0">
                <a:latin typeface="Verdana"/>
                <a:cs typeface="Verdana"/>
              </a:rPr>
              <a:t>Linked</a:t>
            </a:r>
            <a:r>
              <a:rPr spc="-203" dirty="0">
                <a:latin typeface="Verdana"/>
                <a:cs typeface="Verdana"/>
              </a:rPr>
              <a:t> </a:t>
            </a:r>
            <a:r>
              <a:rPr spc="-191" dirty="0">
                <a:latin typeface="Verdana"/>
                <a:cs typeface="Verdana"/>
              </a:rPr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665" y="2138243"/>
            <a:ext cx="8262461" cy="3373680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9525" marR="3810">
              <a:lnSpc>
                <a:spcPct val="148300"/>
              </a:lnSpc>
              <a:spcBef>
                <a:spcPts val="98"/>
              </a:spcBef>
            </a:pPr>
            <a:r>
              <a:rPr sz="2100" spc="-11" dirty="0">
                <a:latin typeface="Verdana"/>
                <a:cs typeface="Verdana"/>
              </a:rPr>
              <a:t>A </a:t>
            </a:r>
            <a:r>
              <a:rPr sz="2213" i="1" spc="-172" dirty="0">
                <a:latin typeface="Verdana"/>
                <a:cs typeface="Verdana"/>
              </a:rPr>
              <a:t>linked </a:t>
            </a:r>
            <a:r>
              <a:rPr sz="2213" i="1" spc="-184" dirty="0">
                <a:latin typeface="Verdana"/>
                <a:cs typeface="Verdana"/>
              </a:rPr>
              <a:t>list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124" dirty="0">
                <a:latin typeface="Verdana"/>
                <a:cs typeface="Verdana"/>
              </a:rPr>
              <a:t>linear </a:t>
            </a:r>
            <a:r>
              <a:rPr sz="2100" spc="-94" dirty="0">
                <a:latin typeface="Verdana"/>
                <a:cs typeface="Verdana"/>
              </a:rPr>
              <a:t>collection of </a:t>
            </a:r>
            <a:r>
              <a:rPr sz="2100" spc="-120" dirty="0">
                <a:latin typeface="Verdana"/>
                <a:cs typeface="Verdana"/>
              </a:rPr>
              <a:t>data </a:t>
            </a:r>
            <a:r>
              <a:rPr sz="2100" spc="-153" dirty="0">
                <a:latin typeface="Verdana"/>
                <a:cs typeface="Verdana"/>
              </a:rPr>
              <a:t>elements, </a:t>
            </a:r>
            <a:r>
              <a:rPr sz="2100" spc="-105" dirty="0">
                <a:latin typeface="Verdana"/>
                <a:cs typeface="Verdana"/>
              </a:rPr>
              <a:t>called </a:t>
            </a:r>
            <a:r>
              <a:rPr sz="2100" spc="-127" dirty="0">
                <a:latin typeface="Verdana"/>
                <a:cs typeface="Verdana"/>
              </a:rPr>
              <a:t>nodes, </a:t>
            </a:r>
            <a:r>
              <a:rPr sz="2100" spc="-120" dirty="0">
                <a:latin typeface="Verdana"/>
                <a:cs typeface="Verdana"/>
              </a:rPr>
              <a:t>each  </a:t>
            </a:r>
            <a:r>
              <a:rPr sz="2100" spc="-90" dirty="0">
                <a:latin typeface="Verdana"/>
                <a:cs typeface="Verdana"/>
              </a:rPr>
              <a:t>pointing </a:t>
            </a:r>
            <a:r>
              <a:rPr sz="2100" spc="-83" dirty="0">
                <a:latin typeface="Verdana"/>
                <a:cs typeface="Verdana"/>
              </a:rPr>
              <a:t>to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sz="2100" spc="-169" dirty="0">
                <a:latin typeface="Verdana"/>
                <a:cs typeface="Verdana"/>
              </a:rPr>
              <a:t>next </a:t>
            </a:r>
            <a:r>
              <a:rPr sz="2100" spc="-71" dirty="0">
                <a:latin typeface="Verdana"/>
                <a:cs typeface="Verdana"/>
              </a:rPr>
              <a:t>node </a:t>
            </a:r>
            <a:r>
              <a:rPr sz="2100" spc="-131" dirty="0">
                <a:latin typeface="Verdana"/>
                <a:cs typeface="Verdana"/>
              </a:rPr>
              <a:t>by </a:t>
            </a:r>
            <a:r>
              <a:rPr sz="2100" spc="-153" dirty="0">
                <a:latin typeface="Verdana"/>
                <a:cs typeface="Verdana"/>
              </a:rPr>
              <a:t>means </a:t>
            </a:r>
            <a:r>
              <a:rPr sz="2100" spc="-94" dirty="0">
                <a:latin typeface="Verdana"/>
                <a:cs typeface="Verdana"/>
              </a:rPr>
              <a:t>of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153" dirty="0">
                <a:latin typeface="Verdana"/>
                <a:cs typeface="Verdana"/>
              </a:rPr>
              <a:t>pointer. </a:t>
            </a:r>
            <a:endParaRPr lang="en-US" sz="2100" spc="-153" dirty="0">
              <a:latin typeface="Verdana"/>
              <a:cs typeface="Verdana"/>
            </a:endParaRPr>
          </a:p>
          <a:p>
            <a:pPr marL="9525" marR="3810">
              <a:lnSpc>
                <a:spcPct val="148300"/>
              </a:lnSpc>
              <a:spcBef>
                <a:spcPts val="98"/>
              </a:spcBef>
            </a:pPr>
            <a:endParaRPr lang="en-IN" sz="2100" spc="-153" dirty="0">
              <a:latin typeface="Verdana"/>
              <a:cs typeface="Verdana"/>
            </a:endParaRPr>
          </a:p>
          <a:p>
            <a:pPr marL="9525" marR="3810">
              <a:lnSpc>
                <a:spcPct val="148300"/>
              </a:lnSpc>
              <a:spcBef>
                <a:spcPts val="98"/>
              </a:spcBef>
            </a:pPr>
            <a:r>
              <a:rPr sz="2100" spc="-266" dirty="0">
                <a:latin typeface="Verdana"/>
                <a:cs typeface="Verdana"/>
              </a:rPr>
              <a:t>It </a:t>
            </a:r>
            <a:r>
              <a:rPr sz="2100" spc="-165" dirty="0">
                <a:latin typeface="Verdana"/>
                <a:cs typeface="Verdana"/>
              </a:rPr>
              <a:t>is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120" dirty="0">
                <a:latin typeface="Verdana"/>
                <a:cs typeface="Verdana"/>
              </a:rPr>
              <a:t>data  </a:t>
            </a:r>
            <a:r>
              <a:rPr sz="2100" spc="-146" dirty="0">
                <a:latin typeface="Verdana"/>
                <a:cs typeface="Verdana"/>
              </a:rPr>
              <a:t>structure </a:t>
            </a:r>
            <a:r>
              <a:rPr sz="2100" spc="-120" dirty="0">
                <a:latin typeface="Verdana"/>
                <a:cs typeface="Verdana"/>
              </a:rPr>
              <a:t>consisting </a:t>
            </a:r>
            <a:r>
              <a:rPr sz="2100" spc="-94" dirty="0">
                <a:latin typeface="Verdana"/>
                <a:cs typeface="Verdana"/>
              </a:rPr>
              <a:t>of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83" dirty="0">
                <a:latin typeface="Verdana"/>
                <a:cs typeface="Verdana"/>
              </a:rPr>
              <a:t>group </a:t>
            </a:r>
            <a:r>
              <a:rPr sz="2100" spc="-94" dirty="0">
                <a:latin typeface="Verdana"/>
                <a:cs typeface="Verdana"/>
              </a:rPr>
              <a:t>of </a:t>
            </a:r>
            <a:r>
              <a:rPr sz="2100" spc="-101" dirty="0">
                <a:latin typeface="Verdana"/>
                <a:cs typeface="Verdana"/>
              </a:rPr>
              <a:t>nodes </a:t>
            </a:r>
            <a:r>
              <a:rPr sz="2100" spc="-124" dirty="0">
                <a:latin typeface="Verdana"/>
                <a:cs typeface="Verdana"/>
              </a:rPr>
              <a:t>which </a:t>
            </a:r>
            <a:r>
              <a:rPr sz="2100" spc="-105" dirty="0">
                <a:latin typeface="Verdana"/>
                <a:cs typeface="Verdana"/>
              </a:rPr>
              <a:t>together</a:t>
            </a:r>
            <a:r>
              <a:rPr sz="2100" spc="-4" dirty="0">
                <a:latin typeface="Verdana"/>
                <a:cs typeface="Verdana"/>
              </a:rPr>
              <a:t> </a:t>
            </a:r>
            <a:r>
              <a:rPr sz="2100" spc="-143" dirty="0">
                <a:latin typeface="Verdana"/>
                <a:cs typeface="Verdana"/>
              </a:rPr>
              <a:t>represent</a:t>
            </a:r>
            <a:r>
              <a:rPr lang="en-US" sz="2100" dirty="0">
                <a:latin typeface="Verdana"/>
                <a:cs typeface="Verdana"/>
              </a:rPr>
              <a:t>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131" dirty="0">
                <a:latin typeface="Verdana"/>
                <a:cs typeface="Verdana"/>
              </a:rPr>
              <a:t>sequence. </a:t>
            </a:r>
            <a:endParaRPr lang="en-US" sz="2100" spc="-131" dirty="0">
              <a:latin typeface="Verdana"/>
              <a:cs typeface="Verdana"/>
            </a:endParaRPr>
          </a:p>
          <a:p>
            <a:pPr marL="9525" marR="3810">
              <a:lnSpc>
                <a:spcPct val="148300"/>
              </a:lnSpc>
              <a:spcBef>
                <a:spcPts val="98"/>
              </a:spcBef>
            </a:pPr>
            <a:endParaRPr lang="en-IN" sz="2100" spc="-131" dirty="0">
              <a:latin typeface="Verdana"/>
              <a:cs typeface="Verdana"/>
            </a:endParaRPr>
          </a:p>
          <a:p>
            <a:pPr marL="9525" marR="3810">
              <a:lnSpc>
                <a:spcPct val="148300"/>
              </a:lnSpc>
              <a:spcBef>
                <a:spcPts val="98"/>
              </a:spcBef>
            </a:pPr>
            <a:r>
              <a:rPr sz="2100" spc="-266" dirty="0">
                <a:latin typeface="Verdana"/>
                <a:cs typeface="Verdana"/>
              </a:rPr>
              <a:t>It </a:t>
            </a:r>
            <a:r>
              <a:rPr sz="2100" spc="-124" dirty="0">
                <a:latin typeface="Verdana"/>
                <a:cs typeface="Verdana"/>
              </a:rPr>
              <a:t>contains </a:t>
            </a:r>
            <a:r>
              <a:rPr sz="2100" spc="-120" dirty="0">
                <a:latin typeface="Verdana"/>
                <a:cs typeface="Verdana"/>
              </a:rPr>
              <a:t>data </a:t>
            </a:r>
            <a:r>
              <a:rPr sz="2100" spc="-98" dirty="0">
                <a:latin typeface="Verdana"/>
                <a:cs typeface="Verdana"/>
              </a:rPr>
              <a:t>field </a:t>
            </a:r>
            <a:r>
              <a:rPr sz="2100" spc="49" dirty="0">
                <a:latin typeface="Verdana"/>
                <a:cs typeface="Verdana"/>
              </a:rPr>
              <a:t>&amp; </a:t>
            </a:r>
            <a:r>
              <a:rPr sz="2100" spc="-124" dirty="0">
                <a:latin typeface="Verdana"/>
                <a:cs typeface="Verdana"/>
              </a:rPr>
              <a:t>Address </a:t>
            </a:r>
            <a:r>
              <a:rPr sz="2100" spc="-98" dirty="0">
                <a:latin typeface="Verdana"/>
                <a:cs typeface="Verdana"/>
              </a:rPr>
              <a:t>field </a:t>
            </a:r>
            <a:r>
              <a:rPr sz="2100" spc="-79" dirty="0">
                <a:latin typeface="Verdana"/>
                <a:cs typeface="Verdana"/>
              </a:rPr>
              <a:t>or </a:t>
            </a:r>
            <a:r>
              <a:rPr sz="2100" spc="-150" dirty="0">
                <a:latin typeface="Verdana"/>
                <a:cs typeface="Verdana"/>
              </a:rPr>
              <a:t>Link</a:t>
            </a:r>
            <a:r>
              <a:rPr sz="2100" spc="-113" dirty="0">
                <a:latin typeface="Verdana"/>
                <a:cs typeface="Verdana"/>
              </a:rPr>
              <a:t> </a:t>
            </a:r>
            <a:r>
              <a:rPr sz="2100" spc="-127" dirty="0">
                <a:latin typeface="Verdana"/>
                <a:cs typeface="Verdana"/>
              </a:rPr>
              <a:t>field.</a:t>
            </a:r>
            <a:endParaRPr sz="2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367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352" y="1589347"/>
            <a:ext cx="6505476" cy="2405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0568" y="4829023"/>
            <a:ext cx="31389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1" dirty="0">
                <a:latin typeface="Arial"/>
                <a:cs typeface="Arial"/>
              </a:rPr>
              <a:t>A </a:t>
            </a:r>
            <a:r>
              <a:rPr spc="-4" dirty="0">
                <a:latin typeface="Arial"/>
                <a:cs typeface="Arial"/>
              </a:rPr>
              <a:t>graphical </a:t>
            </a:r>
            <a:r>
              <a:rPr spc="-19" dirty="0">
                <a:latin typeface="Arial"/>
                <a:cs typeface="Arial"/>
              </a:rPr>
              <a:t>view </a:t>
            </a:r>
            <a:r>
              <a:rPr spc="56" dirty="0">
                <a:latin typeface="Arial"/>
                <a:cs typeface="Arial"/>
              </a:rPr>
              <a:t>of </a:t>
            </a:r>
            <a:r>
              <a:rPr spc="-86" dirty="0">
                <a:latin typeface="Arial"/>
                <a:cs typeface="Arial"/>
              </a:rPr>
              <a:t>a </a:t>
            </a:r>
            <a:r>
              <a:rPr spc="8" dirty="0">
                <a:latin typeface="Arial"/>
                <a:cs typeface="Arial"/>
              </a:rPr>
              <a:t>linked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4" dirty="0">
                <a:latin typeface="Arial"/>
                <a:cs typeface="Arial"/>
              </a:rPr>
              <a:t>list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73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51" y="2142554"/>
            <a:ext cx="424624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30" dirty="0"/>
              <a:t>Visual </a:t>
            </a:r>
            <a:r>
              <a:rPr sz="2400" spc="-23" dirty="0"/>
              <a:t>Representation </a:t>
            </a:r>
            <a:r>
              <a:rPr sz="2400" spc="79" dirty="0"/>
              <a:t>of</a:t>
            </a:r>
            <a:r>
              <a:rPr sz="2400" spc="-41" dirty="0"/>
              <a:t> </a:t>
            </a:r>
            <a:r>
              <a:rPr sz="2400" spc="30" dirty="0"/>
              <a:t>Node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28875" y="3214116"/>
            <a:ext cx="3169920" cy="1141095"/>
            <a:chOff x="3238500" y="3142488"/>
            <a:chExt cx="4226560" cy="1521460"/>
          </a:xfrm>
        </p:grpSpPr>
        <p:sp>
          <p:nvSpPr>
            <p:cNvPr id="4" name="object 4"/>
            <p:cNvSpPr/>
            <p:nvPr/>
          </p:nvSpPr>
          <p:spPr>
            <a:xfrm>
              <a:off x="3238500" y="3153966"/>
              <a:ext cx="4226052" cy="1489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84219" y="3154680"/>
              <a:ext cx="4134612" cy="1417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4219" y="3154680"/>
              <a:ext cx="4135120" cy="1417320"/>
            </a:xfrm>
            <a:custGeom>
              <a:avLst/>
              <a:gdLst/>
              <a:ahLst/>
              <a:cxnLst/>
              <a:rect l="l" t="t" r="r" b="b"/>
              <a:pathLst>
                <a:path w="4135120" h="1417320">
                  <a:moveTo>
                    <a:pt x="0" y="1417320"/>
                  </a:moveTo>
                  <a:lnTo>
                    <a:pt x="4134612" y="1417320"/>
                  </a:lnTo>
                  <a:lnTo>
                    <a:pt x="4134612" y="0"/>
                  </a:lnTo>
                  <a:lnTo>
                    <a:pt x="0" y="0"/>
                  </a:lnTo>
                  <a:lnTo>
                    <a:pt x="0" y="1417320"/>
                  </a:lnTo>
                  <a:close/>
                </a:path>
              </a:pathLst>
            </a:custGeom>
            <a:ln w="12192">
              <a:solidFill>
                <a:srgbClr val="3D8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54395" y="3142488"/>
              <a:ext cx="105155" cy="15209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6973" y="3169158"/>
              <a:ext cx="0" cy="1416685"/>
            </a:xfrm>
            <a:custGeom>
              <a:avLst/>
              <a:gdLst/>
              <a:ahLst/>
              <a:cxnLst/>
              <a:rect l="l" t="t" r="r" b="b"/>
              <a:pathLst>
                <a:path h="1416685">
                  <a:moveTo>
                    <a:pt x="0" y="0"/>
                  </a:moveTo>
                  <a:lnTo>
                    <a:pt x="0" y="1416684"/>
                  </a:lnTo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15044" y="3487102"/>
            <a:ext cx="73390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20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endParaRPr sz="27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4557" y="3477577"/>
            <a:ext cx="73485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09" dirty="0">
                <a:solidFill>
                  <a:srgbClr val="FFFFFF"/>
                </a:solidFill>
                <a:latin typeface="Georgia"/>
                <a:cs typeface="Georgia"/>
              </a:rPr>
              <a:t>next</a:t>
            </a:r>
            <a:endParaRPr sz="27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66944" y="3703320"/>
            <a:ext cx="1489710" cy="259556"/>
            <a:chOff x="7022592" y="3794759"/>
            <a:chExt cx="1986280" cy="346075"/>
          </a:xfrm>
        </p:grpSpPr>
        <p:sp>
          <p:nvSpPr>
            <p:cNvPr id="12" name="object 12"/>
            <p:cNvSpPr/>
            <p:nvPr/>
          </p:nvSpPr>
          <p:spPr>
            <a:xfrm>
              <a:off x="7022592" y="3794759"/>
              <a:ext cx="1985772" cy="345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62216" y="3877436"/>
              <a:ext cx="1774189" cy="132715"/>
            </a:xfrm>
            <a:custGeom>
              <a:avLst/>
              <a:gdLst/>
              <a:ahLst/>
              <a:cxnLst/>
              <a:rect l="l" t="t" r="r" b="b"/>
              <a:pathLst>
                <a:path w="1774190" h="132714">
                  <a:moveTo>
                    <a:pt x="1731255" y="43942"/>
                  </a:moveTo>
                  <a:lnTo>
                    <a:pt x="1662810" y="43942"/>
                  </a:lnTo>
                  <a:lnTo>
                    <a:pt x="1671431" y="45513"/>
                  </a:lnTo>
                  <a:lnTo>
                    <a:pt x="1678527" y="50133"/>
                  </a:lnTo>
                  <a:lnTo>
                    <a:pt x="1683384" y="57086"/>
                  </a:lnTo>
                  <a:lnTo>
                    <a:pt x="1685289" y="65658"/>
                  </a:lnTo>
                  <a:lnTo>
                    <a:pt x="1683644" y="74279"/>
                  </a:lnTo>
                  <a:lnTo>
                    <a:pt x="1678987" y="81375"/>
                  </a:lnTo>
                  <a:lnTo>
                    <a:pt x="1672020" y="86232"/>
                  </a:lnTo>
                  <a:lnTo>
                    <a:pt x="1663445" y="88137"/>
                  </a:lnTo>
                  <a:lnTo>
                    <a:pt x="1641349" y="88462"/>
                  </a:lnTo>
                  <a:lnTo>
                    <a:pt x="1641982" y="132587"/>
                  </a:lnTo>
                  <a:lnTo>
                    <a:pt x="1773681" y="64388"/>
                  </a:lnTo>
                  <a:lnTo>
                    <a:pt x="1731255" y="43942"/>
                  </a:lnTo>
                  <a:close/>
                </a:path>
                <a:path w="1774190" h="132714">
                  <a:moveTo>
                    <a:pt x="1640714" y="44266"/>
                  </a:moveTo>
                  <a:lnTo>
                    <a:pt x="21716" y="68071"/>
                  </a:lnTo>
                  <a:lnTo>
                    <a:pt x="0" y="90424"/>
                  </a:lnTo>
                  <a:lnTo>
                    <a:pt x="1833" y="98998"/>
                  </a:lnTo>
                  <a:lnTo>
                    <a:pt x="6667" y="105965"/>
                  </a:lnTo>
                  <a:lnTo>
                    <a:pt x="13787" y="110622"/>
                  </a:lnTo>
                  <a:lnTo>
                    <a:pt x="22478" y="112268"/>
                  </a:lnTo>
                  <a:lnTo>
                    <a:pt x="1641349" y="88462"/>
                  </a:lnTo>
                  <a:lnTo>
                    <a:pt x="1640714" y="44266"/>
                  </a:lnTo>
                  <a:close/>
                </a:path>
                <a:path w="1774190" h="132714">
                  <a:moveTo>
                    <a:pt x="1662810" y="43942"/>
                  </a:moveTo>
                  <a:lnTo>
                    <a:pt x="1640714" y="44266"/>
                  </a:lnTo>
                  <a:lnTo>
                    <a:pt x="1641349" y="88462"/>
                  </a:lnTo>
                  <a:lnTo>
                    <a:pt x="1663445" y="88137"/>
                  </a:lnTo>
                  <a:lnTo>
                    <a:pt x="1672020" y="86232"/>
                  </a:lnTo>
                  <a:lnTo>
                    <a:pt x="1678987" y="81375"/>
                  </a:lnTo>
                  <a:lnTo>
                    <a:pt x="1683644" y="74279"/>
                  </a:lnTo>
                  <a:lnTo>
                    <a:pt x="1685289" y="65658"/>
                  </a:lnTo>
                  <a:lnTo>
                    <a:pt x="1683384" y="57086"/>
                  </a:lnTo>
                  <a:lnTo>
                    <a:pt x="1678527" y="50133"/>
                  </a:lnTo>
                  <a:lnTo>
                    <a:pt x="1671431" y="45513"/>
                  </a:lnTo>
                  <a:lnTo>
                    <a:pt x="1662810" y="43942"/>
                  </a:lnTo>
                  <a:close/>
                </a:path>
                <a:path w="1774190" h="132714">
                  <a:moveTo>
                    <a:pt x="1640077" y="0"/>
                  </a:moveTo>
                  <a:lnTo>
                    <a:pt x="1640714" y="44266"/>
                  </a:lnTo>
                  <a:lnTo>
                    <a:pt x="1662810" y="43942"/>
                  </a:lnTo>
                  <a:lnTo>
                    <a:pt x="1731255" y="43942"/>
                  </a:lnTo>
                  <a:lnTo>
                    <a:pt x="1640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65244" y="4342543"/>
            <a:ext cx="5781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9" dirty="0">
                <a:latin typeface="Arial"/>
                <a:cs typeface="Arial"/>
              </a:rPr>
              <a:t>Node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955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51" y="2142554"/>
            <a:ext cx="229933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4" dirty="0"/>
              <a:t>Node</a:t>
            </a:r>
            <a:r>
              <a:rPr sz="2400" spc="-68" dirty="0"/>
              <a:t> </a:t>
            </a:r>
            <a:r>
              <a:rPr sz="2400" spc="4" dirty="0"/>
              <a:t>structure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831951" y="2932080"/>
            <a:ext cx="116586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8" dirty="0">
                <a:latin typeface="Arial"/>
                <a:cs typeface="Arial"/>
              </a:rPr>
              <a:t>struct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node</a:t>
            </a:r>
            <a:endParaRPr>
              <a:latin typeface="Arial"/>
              <a:cs typeface="Arial"/>
            </a:endParaRPr>
          </a:p>
          <a:p>
            <a:pPr marL="9525"/>
            <a:r>
              <a:rPr spc="-60" dirty="0">
                <a:latin typeface="Arial"/>
                <a:cs typeface="Arial"/>
              </a:rPr>
              <a:t>{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813" y="3480721"/>
            <a:ext cx="8405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49" dirty="0">
                <a:latin typeface="Arial"/>
                <a:cs typeface="Arial"/>
              </a:rPr>
              <a:t>int</a:t>
            </a:r>
            <a:r>
              <a:rPr spc="-56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data;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5968" y="3480721"/>
            <a:ext cx="331470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26" dirty="0">
                <a:latin typeface="Arial"/>
                <a:cs typeface="Arial"/>
              </a:rPr>
              <a:t>//This </a:t>
            </a:r>
            <a:r>
              <a:rPr spc="-53" dirty="0">
                <a:latin typeface="Arial"/>
                <a:cs typeface="Arial"/>
              </a:rPr>
              <a:t>is </a:t>
            </a:r>
            <a:r>
              <a:rPr spc="-15" dirty="0">
                <a:latin typeface="Arial"/>
                <a:cs typeface="Arial"/>
              </a:rPr>
              <a:t>where </a:t>
            </a:r>
            <a:r>
              <a:rPr spc="-30" dirty="0">
                <a:latin typeface="Arial"/>
                <a:cs typeface="Arial"/>
              </a:rPr>
              <a:t>we </a:t>
            </a:r>
            <a:r>
              <a:rPr spc="26" dirty="0">
                <a:latin typeface="Arial"/>
                <a:cs typeface="Arial"/>
              </a:rPr>
              <a:t>will </a:t>
            </a:r>
            <a:r>
              <a:rPr spc="-8" dirty="0">
                <a:latin typeface="Arial"/>
                <a:cs typeface="Arial"/>
              </a:rPr>
              <a:t>store</a:t>
            </a:r>
            <a:r>
              <a:rPr spc="-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813" y="3754813"/>
            <a:ext cx="180498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4" dirty="0">
                <a:latin typeface="Arial"/>
                <a:cs typeface="Arial"/>
              </a:rPr>
              <a:t>struct </a:t>
            </a:r>
            <a:r>
              <a:rPr spc="15" dirty="0">
                <a:latin typeface="Arial"/>
                <a:cs typeface="Arial"/>
              </a:rPr>
              <a:t>node</a:t>
            </a:r>
            <a:r>
              <a:rPr spc="-41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*next;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4628" y="3754813"/>
            <a:ext cx="20945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26" dirty="0">
                <a:latin typeface="Arial"/>
                <a:cs typeface="Arial"/>
              </a:rPr>
              <a:t>//This </a:t>
            </a:r>
            <a:r>
              <a:rPr spc="-53" dirty="0">
                <a:latin typeface="Arial"/>
                <a:cs typeface="Arial"/>
              </a:rPr>
              <a:t>is </a:t>
            </a:r>
            <a:r>
              <a:rPr spc="23" dirty="0">
                <a:latin typeface="Arial"/>
                <a:cs typeface="Arial"/>
              </a:rPr>
              <a:t>the </a:t>
            </a:r>
            <a:r>
              <a:rPr spc="19" dirty="0">
                <a:latin typeface="Arial"/>
                <a:cs typeface="Arial"/>
              </a:rPr>
              <a:t>link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6" dirty="0">
                <a:latin typeface="Arial"/>
                <a:cs typeface="Arial"/>
              </a:rPr>
              <a:t>part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951" y="4029646"/>
            <a:ext cx="7122795" cy="84574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0" dirty="0">
                <a:latin typeface="Arial"/>
                <a:cs typeface="Arial"/>
              </a:rPr>
              <a:t>}*head=NULL;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2160"/>
              </a:spcBef>
            </a:pPr>
            <a:r>
              <a:rPr spc="34" dirty="0">
                <a:latin typeface="Arial"/>
                <a:cs typeface="Arial"/>
              </a:rPr>
              <a:t>/*Initially </a:t>
            </a:r>
            <a:r>
              <a:rPr spc="-30" dirty="0">
                <a:latin typeface="Arial"/>
                <a:cs typeface="Arial"/>
              </a:rPr>
              <a:t>we </a:t>
            </a:r>
            <a:r>
              <a:rPr spc="-41" dirty="0">
                <a:latin typeface="Arial"/>
                <a:cs typeface="Arial"/>
              </a:rPr>
              <a:t>assign </a:t>
            </a:r>
            <a:r>
              <a:rPr spc="-30" dirty="0">
                <a:latin typeface="Arial"/>
                <a:cs typeface="Arial"/>
              </a:rPr>
              <a:t>“NULL” </a:t>
            </a:r>
            <a:r>
              <a:rPr spc="79" dirty="0">
                <a:latin typeface="Arial"/>
                <a:cs typeface="Arial"/>
              </a:rPr>
              <a:t>to </a:t>
            </a:r>
            <a:r>
              <a:rPr spc="23" dirty="0">
                <a:latin typeface="Arial"/>
                <a:cs typeface="Arial"/>
              </a:rPr>
              <a:t>the </a:t>
            </a:r>
            <a:r>
              <a:rPr spc="-19" dirty="0">
                <a:latin typeface="Arial"/>
                <a:cs typeface="Arial"/>
              </a:rPr>
              <a:t>head </a:t>
            </a:r>
            <a:r>
              <a:rPr spc="45" dirty="0">
                <a:latin typeface="Arial"/>
                <a:cs typeface="Arial"/>
              </a:rPr>
              <a:t>for </a:t>
            </a:r>
            <a:r>
              <a:rPr dirty="0">
                <a:latin typeface="Arial"/>
                <a:cs typeface="Arial"/>
              </a:rPr>
              <a:t>later </a:t>
            </a:r>
            <a:r>
              <a:rPr spc="11" dirty="0">
                <a:latin typeface="Arial"/>
                <a:cs typeface="Arial"/>
              </a:rPr>
              <a:t>operational</a:t>
            </a:r>
            <a:r>
              <a:rPr spc="-53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purpose*/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7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124" y="914400"/>
            <a:ext cx="8073276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61" dirty="0">
                <a:latin typeface="Verdana"/>
                <a:cs typeface="Verdana"/>
              </a:rPr>
              <a:t>Why </a:t>
            </a:r>
            <a:r>
              <a:rPr spc="-26" dirty="0">
                <a:latin typeface="Verdana"/>
                <a:cs typeface="Verdana"/>
              </a:rPr>
              <a:t>do </a:t>
            </a:r>
            <a:r>
              <a:rPr spc="-188" dirty="0">
                <a:latin typeface="Verdana"/>
                <a:cs typeface="Verdana"/>
              </a:rPr>
              <a:t>we </a:t>
            </a:r>
            <a:r>
              <a:rPr spc="-184" dirty="0">
                <a:latin typeface="Verdana"/>
                <a:cs typeface="Verdana"/>
              </a:rPr>
              <a:t>use </a:t>
            </a:r>
            <a:r>
              <a:rPr spc="-158" dirty="0">
                <a:latin typeface="Verdana"/>
                <a:cs typeface="Verdana"/>
              </a:rPr>
              <a:t>Linked</a:t>
            </a:r>
            <a:r>
              <a:rPr spc="-285" dirty="0">
                <a:latin typeface="Verdana"/>
                <a:cs typeface="Verdana"/>
              </a:rPr>
              <a:t> </a:t>
            </a:r>
            <a:r>
              <a:rPr spc="-221" dirty="0">
                <a:latin typeface="Verdana"/>
                <a:cs typeface="Verdana"/>
              </a:rPr>
              <a:t>List?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688" y="2015680"/>
            <a:ext cx="8358188" cy="355966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20" dirty="0">
                <a:latin typeface="Verdana"/>
                <a:cs typeface="Verdana"/>
              </a:rPr>
              <a:t>Linked </a:t>
            </a:r>
            <a:r>
              <a:rPr sz="2100" spc="-158" dirty="0">
                <a:latin typeface="Verdana"/>
                <a:cs typeface="Verdana"/>
              </a:rPr>
              <a:t>lists </a:t>
            </a:r>
            <a:r>
              <a:rPr sz="2100" spc="-146" dirty="0">
                <a:latin typeface="Verdana"/>
                <a:cs typeface="Verdana"/>
              </a:rPr>
              <a:t>are </a:t>
            </a:r>
            <a:r>
              <a:rPr sz="2100" spc="-109" dirty="0">
                <a:latin typeface="Verdana"/>
                <a:cs typeface="Verdana"/>
              </a:rPr>
              <a:t>preferable </a:t>
            </a:r>
            <a:r>
              <a:rPr sz="2100" spc="-116" dirty="0">
                <a:latin typeface="Verdana"/>
                <a:cs typeface="Verdana"/>
              </a:rPr>
              <a:t>over </a:t>
            </a:r>
            <a:r>
              <a:rPr sz="2100" spc="-165" dirty="0">
                <a:latin typeface="Verdana"/>
                <a:cs typeface="Verdana"/>
              </a:rPr>
              <a:t>arrays</a:t>
            </a:r>
            <a:r>
              <a:rPr sz="2100" spc="-191" dirty="0">
                <a:latin typeface="Verdana"/>
                <a:cs typeface="Verdana"/>
              </a:rPr>
              <a:t> </a:t>
            </a:r>
            <a:r>
              <a:rPr sz="2100" spc="-184" dirty="0">
                <a:latin typeface="Verdana"/>
                <a:cs typeface="Verdana"/>
              </a:rPr>
              <a:t>when:</a:t>
            </a:r>
            <a:endParaRPr lang="en-US" sz="2100" spc="-184" dirty="0">
              <a:latin typeface="Verdana"/>
              <a:cs typeface="Verdana"/>
            </a:endParaRPr>
          </a:p>
          <a:p>
            <a:pPr marL="9525">
              <a:spcBef>
                <a:spcPts val="71"/>
              </a:spcBef>
            </a:pPr>
            <a:endParaRPr sz="2100" dirty="0">
              <a:latin typeface="Verdana"/>
              <a:cs typeface="Verdana"/>
            </a:endParaRPr>
          </a:p>
          <a:p>
            <a:pPr marL="9525" marR="3810">
              <a:buAutoNum type="alphaLcParenR"/>
              <a:tabLst>
                <a:tab pos="312419" algn="l"/>
              </a:tabLst>
            </a:pPr>
            <a:r>
              <a:rPr sz="2100" spc="-150" dirty="0">
                <a:latin typeface="Verdana"/>
                <a:cs typeface="Verdana"/>
              </a:rPr>
              <a:t>we </a:t>
            </a:r>
            <a:r>
              <a:rPr sz="2100" spc="-98" dirty="0">
                <a:latin typeface="Verdana"/>
                <a:cs typeface="Verdana"/>
              </a:rPr>
              <a:t>need </a:t>
            </a:r>
            <a:r>
              <a:rPr sz="2100" spc="-124" dirty="0">
                <a:latin typeface="Verdana"/>
                <a:cs typeface="Verdana"/>
              </a:rPr>
              <a:t>constant-time </a:t>
            </a:r>
            <a:r>
              <a:rPr sz="2100" spc="-116" dirty="0">
                <a:latin typeface="Verdana"/>
                <a:cs typeface="Verdana"/>
              </a:rPr>
              <a:t>insertions/deletions </a:t>
            </a:r>
            <a:r>
              <a:rPr sz="2100" spc="-127" dirty="0">
                <a:latin typeface="Verdana"/>
                <a:cs typeface="Verdana"/>
              </a:rPr>
              <a:t>from the </a:t>
            </a:r>
            <a:r>
              <a:rPr lang="en-US" sz="2100" spc="-150" dirty="0">
                <a:latin typeface="Verdana"/>
                <a:cs typeface="Verdana"/>
              </a:rPr>
              <a:t>list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15"/>
              </a:spcBef>
              <a:buFont typeface="Verdana"/>
              <a:buAutoNum type="alphaLcParenR"/>
            </a:pPr>
            <a:endParaRPr sz="2063" dirty="0">
              <a:latin typeface="Verdana"/>
              <a:cs typeface="Verdana"/>
            </a:endParaRPr>
          </a:p>
          <a:p>
            <a:pPr marL="9525" marR="97631">
              <a:buAutoNum type="alphaLcParenR"/>
              <a:tabLst>
                <a:tab pos="330994" algn="l"/>
              </a:tabLst>
            </a:pPr>
            <a:r>
              <a:rPr sz="2100" spc="-124" dirty="0">
                <a:latin typeface="Verdana"/>
                <a:cs typeface="Verdana"/>
              </a:rPr>
              <a:t>We </a:t>
            </a:r>
            <a:r>
              <a:rPr sz="2100" spc="-116" dirty="0">
                <a:latin typeface="Verdana"/>
                <a:cs typeface="Verdana"/>
              </a:rPr>
              <a:t>don't </a:t>
            </a:r>
            <a:r>
              <a:rPr sz="2100" spc="-139" dirty="0">
                <a:latin typeface="Verdana"/>
                <a:cs typeface="Verdana"/>
              </a:rPr>
              <a:t>know </a:t>
            </a:r>
            <a:r>
              <a:rPr sz="2100" spc="-101" dirty="0">
                <a:latin typeface="Verdana"/>
                <a:cs typeface="Verdana"/>
              </a:rPr>
              <a:t>how </a:t>
            </a:r>
            <a:r>
              <a:rPr sz="2100" spc="-165" dirty="0">
                <a:latin typeface="Verdana"/>
                <a:cs typeface="Verdana"/>
              </a:rPr>
              <a:t>many </a:t>
            </a:r>
            <a:r>
              <a:rPr sz="2100" spc="-158" dirty="0">
                <a:latin typeface="Verdana"/>
                <a:cs typeface="Verdana"/>
              </a:rPr>
              <a:t>items </a:t>
            </a:r>
            <a:r>
              <a:rPr sz="2100" spc="-131" dirty="0">
                <a:latin typeface="Verdana"/>
                <a:cs typeface="Verdana"/>
              </a:rPr>
              <a:t>will </a:t>
            </a:r>
            <a:r>
              <a:rPr sz="2100" spc="-75" dirty="0">
                <a:latin typeface="Verdana"/>
                <a:cs typeface="Verdana"/>
              </a:rPr>
              <a:t>be </a:t>
            </a:r>
            <a:r>
              <a:rPr sz="2100" spc="-116" dirty="0">
                <a:latin typeface="Verdana"/>
                <a:cs typeface="Verdana"/>
              </a:rPr>
              <a:t>in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sz="2100" spc="-172" dirty="0">
                <a:latin typeface="Verdana"/>
                <a:cs typeface="Verdana"/>
              </a:rPr>
              <a:t>list. </a:t>
            </a:r>
            <a:r>
              <a:rPr sz="2100" spc="-109" dirty="0">
                <a:latin typeface="Verdana"/>
                <a:cs typeface="Verdana"/>
              </a:rPr>
              <a:t>With </a:t>
            </a:r>
            <a:r>
              <a:rPr sz="2100" spc="-188" dirty="0">
                <a:latin typeface="Verdana"/>
                <a:cs typeface="Verdana"/>
              </a:rPr>
              <a:t>arrays, </a:t>
            </a:r>
            <a:r>
              <a:rPr sz="2100" spc="-116" dirty="0">
                <a:latin typeface="Verdana"/>
                <a:cs typeface="Verdana"/>
              </a:rPr>
              <a:t>you  </a:t>
            </a:r>
            <a:r>
              <a:rPr sz="2100" spc="-180" dirty="0">
                <a:latin typeface="Verdana"/>
                <a:cs typeface="Verdana"/>
              </a:rPr>
              <a:t>may </a:t>
            </a:r>
            <a:r>
              <a:rPr sz="2100" spc="-98" dirty="0">
                <a:latin typeface="Verdana"/>
                <a:cs typeface="Verdana"/>
              </a:rPr>
              <a:t>need </a:t>
            </a:r>
            <a:r>
              <a:rPr sz="2100" spc="-83" dirty="0">
                <a:latin typeface="Verdana"/>
                <a:cs typeface="Verdana"/>
              </a:rPr>
              <a:t>to </a:t>
            </a:r>
            <a:r>
              <a:rPr sz="2100" spc="-116" dirty="0">
                <a:latin typeface="Verdana"/>
                <a:cs typeface="Verdana"/>
              </a:rPr>
              <a:t>re-declare </a:t>
            </a:r>
            <a:r>
              <a:rPr sz="2100" spc="-101" dirty="0">
                <a:latin typeface="Verdana"/>
                <a:cs typeface="Verdana"/>
              </a:rPr>
              <a:t>and </a:t>
            </a:r>
            <a:r>
              <a:rPr sz="2100" spc="-94" dirty="0">
                <a:latin typeface="Verdana"/>
                <a:cs typeface="Verdana"/>
              </a:rPr>
              <a:t>copy </a:t>
            </a:r>
            <a:r>
              <a:rPr sz="2100" spc="-120" dirty="0">
                <a:latin typeface="Verdana"/>
                <a:cs typeface="Verdana"/>
              </a:rPr>
              <a:t>memory </a:t>
            </a:r>
            <a:r>
              <a:rPr sz="2100" spc="-116" dirty="0">
                <a:latin typeface="Verdana"/>
                <a:cs typeface="Verdana"/>
              </a:rPr>
              <a:t>if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sz="2100" spc="-161" dirty="0">
                <a:latin typeface="Verdana"/>
                <a:cs typeface="Verdana"/>
              </a:rPr>
              <a:t>array </a:t>
            </a:r>
            <a:r>
              <a:rPr sz="2100" spc="-127" dirty="0">
                <a:latin typeface="Verdana"/>
                <a:cs typeface="Verdana"/>
              </a:rPr>
              <a:t>grows </a:t>
            </a:r>
            <a:r>
              <a:rPr sz="2100" spc="-56" dirty="0">
                <a:latin typeface="Verdana"/>
                <a:cs typeface="Verdana"/>
              </a:rPr>
              <a:t>too</a:t>
            </a:r>
            <a:r>
              <a:rPr sz="2100" spc="30" dirty="0">
                <a:latin typeface="Verdana"/>
                <a:cs typeface="Verdana"/>
              </a:rPr>
              <a:t> </a:t>
            </a:r>
            <a:r>
              <a:rPr sz="2100" spc="-64" dirty="0">
                <a:latin typeface="Verdana"/>
                <a:cs typeface="Verdana"/>
              </a:rPr>
              <a:t>big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11"/>
              </a:spcBef>
              <a:buFont typeface="Verdana"/>
              <a:buAutoNum type="alphaLcParenR"/>
            </a:pPr>
            <a:endParaRPr sz="2063" dirty="0">
              <a:latin typeface="Verdana"/>
              <a:cs typeface="Verdana"/>
            </a:endParaRPr>
          </a:p>
          <a:p>
            <a:pPr marL="295751" indent="-286703">
              <a:buAutoNum type="alphaLcParenR"/>
              <a:tabLst>
                <a:tab pos="296228" algn="l"/>
              </a:tabLst>
            </a:pPr>
            <a:r>
              <a:rPr sz="2100" spc="-120" dirty="0">
                <a:latin typeface="Verdana"/>
                <a:cs typeface="Verdana"/>
              </a:rPr>
              <a:t>We </a:t>
            </a:r>
            <a:r>
              <a:rPr sz="2100" spc="-116" dirty="0">
                <a:latin typeface="Verdana"/>
                <a:cs typeface="Verdana"/>
              </a:rPr>
              <a:t>don't </a:t>
            </a:r>
            <a:r>
              <a:rPr sz="2100" spc="-98" dirty="0">
                <a:latin typeface="Verdana"/>
                <a:cs typeface="Verdana"/>
              </a:rPr>
              <a:t>need </a:t>
            </a:r>
            <a:r>
              <a:rPr sz="2100" spc="-109" dirty="0">
                <a:latin typeface="Verdana"/>
                <a:cs typeface="Verdana"/>
              </a:rPr>
              <a:t>random </a:t>
            </a:r>
            <a:r>
              <a:rPr sz="2100" spc="-143" dirty="0">
                <a:latin typeface="Verdana"/>
                <a:cs typeface="Verdana"/>
              </a:rPr>
              <a:t>access </a:t>
            </a:r>
            <a:r>
              <a:rPr sz="2100" spc="-79" dirty="0">
                <a:latin typeface="Verdana"/>
                <a:cs typeface="Verdana"/>
              </a:rPr>
              <a:t>to </a:t>
            </a:r>
            <a:r>
              <a:rPr sz="2100" spc="-158" dirty="0">
                <a:latin typeface="Verdana"/>
                <a:cs typeface="Verdana"/>
              </a:rPr>
              <a:t>any</a:t>
            </a:r>
            <a:r>
              <a:rPr sz="2100" spc="-101" dirty="0">
                <a:latin typeface="Verdana"/>
                <a:cs typeface="Verdana"/>
              </a:rPr>
              <a:t> </a:t>
            </a:r>
            <a:r>
              <a:rPr sz="2100" spc="-143" dirty="0">
                <a:latin typeface="Verdana"/>
                <a:cs typeface="Verdana"/>
              </a:rPr>
              <a:t>elements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15"/>
              </a:spcBef>
              <a:buFont typeface="Verdana"/>
              <a:buAutoNum type="alphaLcParenR"/>
            </a:pPr>
            <a:endParaRPr sz="2063" dirty="0">
              <a:latin typeface="Verdana"/>
              <a:cs typeface="Verdana"/>
            </a:endParaRPr>
          </a:p>
          <a:p>
            <a:pPr marL="9525" marR="10953">
              <a:buAutoNum type="alphaLcParenR"/>
              <a:tabLst>
                <a:tab pos="330994" algn="l"/>
              </a:tabLst>
            </a:pPr>
            <a:r>
              <a:rPr sz="2100" spc="-124" dirty="0">
                <a:latin typeface="Verdana"/>
                <a:cs typeface="Verdana"/>
              </a:rPr>
              <a:t>We </a:t>
            </a:r>
            <a:r>
              <a:rPr sz="2100" spc="-153" dirty="0">
                <a:latin typeface="Verdana"/>
                <a:cs typeface="Verdana"/>
              </a:rPr>
              <a:t>want </a:t>
            </a:r>
            <a:r>
              <a:rPr sz="2100" spc="-83" dirty="0">
                <a:latin typeface="Verdana"/>
                <a:cs typeface="Verdana"/>
              </a:rPr>
              <a:t>to </a:t>
            </a:r>
            <a:r>
              <a:rPr sz="2100" spc="-75" dirty="0">
                <a:latin typeface="Verdana"/>
                <a:cs typeface="Verdana"/>
              </a:rPr>
              <a:t>be </a:t>
            </a:r>
            <a:r>
              <a:rPr sz="2100" spc="-101" dirty="0">
                <a:latin typeface="Verdana"/>
                <a:cs typeface="Verdana"/>
              </a:rPr>
              <a:t>able </a:t>
            </a:r>
            <a:r>
              <a:rPr sz="2100" spc="-83" dirty="0">
                <a:latin typeface="Verdana"/>
                <a:cs typeface="Verdana"/>
              </a:rPr>
              <a:t>to </a:t>
            </a:r>
            <a:r>
              <a:rPr sz="2100" spc="-127" dirty="0">
                <a:latin typeface="Verdana"/>
                <a:cs typeface="Verdana"/>
              </a:rPr>
              <a:t>insert </a:t>
            </a:r>
            <a:r>
              <a:rPr sz="2100" spc="-158" dirty="0">
                <a:latin typeface="Verdana"/>
                <a:cs typeface="Verdana"/>
              </a:rPr>
              <a:t>items </a:t>
            </a:r>
            <a:r>
              <a:rPr sz="2100" spc="-116" dirty="0">
                <a:latin typeface="Verdana"/>
                <a:cs typeface="Verdana"/>
              </a:rPr>
              <a:t>in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sz="2100" spc="-101" dirty="0">
                <a:latin typeface="Verdana"/>
                <a:cs typeface="Verdana"/>
              </a:rPr>
              <a:t>middle </a:t>
            </a:r>
            <a:r>
              <a:rPr sz="2100" spc="-94" dirty="0">
                <a:latin typeface="Verdana"/>
                <a:cs typeface="Verdana"/>
              </a:rPr>
              <a:t>of </a:t>
            </a:r>
            <a:r>
              <a:rPr sz="2100" spc="-127" dirty="0">
                <a:latin typeface="Verdana"/>
                <a:cs typeface="Verdana"/>
              </a:rPr>
              <a:t>the </a:t>
            </a:r>
            <a:r>
              <a:rPr sz="2100" spc="-150" dirty="0">
                <a:latin typeface="Verdana"/>
                <a:cs typeface="Verdana"/>
              </a:rPr>
              <a:t>list </a:t>
            </a:r>
            <a:r>
              <a:rPr sz="2100" spc="-172" dirty="0">
                <a:latin typeface="Verdana"/>
                <a:cs typeface="Verdana"/>
              </a:rPr>
              <a:t>(such </a:t>
            </a:r>
            <a:r>
              <a:rPr sz="2100" spc="-180" dirty="0">
                <a:latin typeface="Verdana"/>
                <a:cs typeface="Verdana"/>
              </a:rPr>
              <a:t>as  </a:t>
            </a:r>
            <a:r>
              <a:rPr sz="2100" spc="-143" dirty="0">
                <a:latin typeface="Verdana"/>
                <a:cs typeface="Verdana"/>
              </a:rPr>
              <a:t>a </a:t>
            </a:r>
            <a:r>
              <a:rPr sz="2100" spc="-120" dirty="0">
                <a:latin typeface="Verdana"/>
                <a:cs typeface="Verdana"/>
              </a:rPr>
              <a:t>priority</a:t>
            </a:r>
            <a:r>
              <a:rPr sz="2100" spc="-79" dirty="0">
                <a:latin typeface="Verdana"/>
                <a:cs typeface="Verdana"/>
              </a:rPr>
              <a:t> </a:t>
            </a:r>
            <a:r>
              <a:rPr sz="2100" spc="-135" dirty="0">
                <a:latin typeface="Verdana"/>
                <a:cs typeface="Verdana"/>
              </a:rPr>
              <a:t>queue)</a:t>
            </a:r>
            <a:endParaRPr sz="2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212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1C27B-6089-4245-B86B-DD1E69A0C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65887" r="9167" b="7107"/>
          <a:stretch/>
        </p:blipFill>
        <p:spPr>
          <a:xfrm>
            <a:off x="1192530" y="5455218"/>
            <a:ext cx="77724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D2B76-985B-094C-8B7E-37EF8595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 t="43645" r="1666" b="32525"/>
          <a:stretch/>
        </p:blipFill>
        <p:spPr>
          <a:xfrm>
            <a:off x="628650" y="4191000"/>
            <a:ext cx="8515350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B7819-FFE7-7B49-A547-C87B881A8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9817" r="14999" b="56354"/>
          <a:stretch/>
        </p:blipFill>
        <p:spPr>
          <a:xfrm>
            <a:off x="1828800" y="2521518"/>
            <a:ext cx="7315200" cy="1143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914400"/>
            <a:ext cx="7010400" cy="68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29" dirty="0">
                <a:latin typeface="Verdana"/>
                <a:cs typeface="Verdana"/>
              </a:rPr>
              <a:t>Types </a:t>
            </a:r>
            <a:r>
              <a:rPr spc="-109" dirty="0">
                <a:latin typeface="Verdana"/>
                <a:cs typeface="Verdana"/>
              </a:rPr>
              <a:t>of </a:t>
            </a:r>
            <a:r>
              <a:rPr spc="-158" dirty="0">
                <a:latin typeface="Verdana"/>
                <a:cs typeface="Verdana"/>
              </a:rPr>
              <a:t>Linked</a:t>
            </a:r>
            <a:r>
              <a:rPr spc="-229" dirty="0">
                <a:latin typeface="Verdana"/>
                <a:cs typeface="Verdana"/>
              </a:rPr>
              <a:t> </a:t>
            </a:r>
            <a:r>
              <a:rPr spc="-191" dirty="0">
                <a:latin typeface="Verdana"/>
                <a:cs typeface="Verdana"/>
              </a:rPr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752600"/>
            <a:ext cx="5993606" cy="382383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35" dirty="0">
                <a:latin typeface="Verdana"/>
                <a:cs typeface="Verdana"/>
              </a:rPr>
              <a:t>There </a:t>
            </a:r>
            <a:r>
              <a:rPr sz="2100" spc="-150" dirty="0">
                <a:latin typeface="Verdana"/>
                <a:cs typeface="Verdana"/>
              </a:rPr>
              <a:t>are </a:t>
            </a:r>
            <a:r>
              <a:rPr sz="2100" spc="-139" dirty="0">
                <a:latin typeface="Verdana"/>
                <a:cs typeface="Verdana"/>
              </a:rPr>
              <a:t>three </a:t>
            </a:r>
            <a:r>
              <a:rPr sz="2100" spc="-150" dirty="0">
                <a:latin typeface="Verdana"/>
                <a:cs typeface="Verdana"/>
              </a:rPr>
              <a:t>types </a:t>
            </a:r>
            <a:r>
              <a:rPr sz="2100" spc="-94" dirty="0">
                <a:latin typeface="Verdana"/>
                <a:cs typeface="Verdana"/>
              </a:rPr>
              <a:t>of </a:t>
            </a:r>
            <a:r>
              <a:rPr sz="2100" spc="-120" dirty="0">
                <a:latin typeface="Verdana"/>
                <a:cs typeface="Verdana"/>
              </a:rPr>
              <a:t>linked </a:t>
            </a:r>
            <a:r>
              <a:rPr sz="2100" spc="-150" dirty="0">
                <a:latin typeface="Verdana"/>
                <a:cs typeface="Verdana"/>
              </a:rPr>
              <a:t>list </a:t>
            </a:r>
            <a:r>
              <a:rPr sz="2100" spc="-180" dirty="0">
                <a:latin typeface="Verdana"/>
                <a:cs typeface="Verdana"/>
              </a:rPr>
              <a:t>as </a:t>
            </a:r>
            <a:r>
              <a:rPr sz="2100" spc="-120" dirty="0">
                <a:latin typeface="Verdana"/>
                <a:cs typeface="Verdana"/>
              </a:rPr>
              <a:t>given</a:t>
            </a:r>
            <a:r>
              <a:rPr sz="2100" spc="94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below:</a:t>
            </a:r>
            <a:endParaRPr sz="2100" dirty="0">
              <a:latin typeface="Verdana"/>
              <a:cs typeface="Verdana"/>
            </a:endParaRPr>
          </a:p>
          <a:p>
            <a:pPr>
              <a:spcBef>
                <a:spcPts val="30"/>
              </a:spcBef>
            </a:pPr>
            <a:endParaRPr sz="2663" dirty="0">
              <a:latin typeface="Verdana"/>
              <a:cs typeface="Verdana"/>
            </a:endParaRPr>
          </a:p>
          <a:p>
            <a:pPr marL="941070" indent="-246221">
              <a:buAutoNum type="arabicPeriod"/>
              <a:tabLst>
                <a:tab pos="941546" algn="l"/>
              </a:tabLst>
            </a:pPr>
            <a:r>
              <a:rPr sz="2100" spc="-153" dirty="0">
                <a:latin typeface="Verdana"/>
                <a:cs typeface="Verdana"/>
              </a:rPr>
              <a:t>Singly </a:t>
            </a:r>
            <a:r>
              <a:rPr sz="2100" spc="-124" dirty="0">
                <a:latin typeface="Verdana"/>
                <a:cs typeface="Verdana"/>
              </a:rPr>
              <a:t>Linked</a:t>
            </a:r>
            <a:r>
              <a:rPr sz="2100" spc="-64" dirty="0">
                <a:latin typeface="Verdana"/>
                <a:cs typeface="Verdana"/>
              </a:rPr>
              <a:t> </a:t>
            </a:r>
            <a:r>
              <a:rPr sz="2100" spc="-153" dirty="0">
                <a:latin typeface="Verdana"/>
                <a:cs typeface="Verdana"/>
              </a:rPr>
              <a:t>List</a:t>
            </a:r>
            <a:endParaRPr lang="en-US" sz="2100" spc="-153" dirty="0">
              <a:latin typeface="Verdana"/>
              <a:cs typeface="Verdana"/>
            </a:endParaRPr>
          </a:p>
          <a:p>
            <a:pPr marL="1152049" indent="-457200">
              <a:buFont typeface="+mj-lt"/>
              <a:buAutoNum type="arabicPeriod"/>
              <a:tabLst>
                <a:tab pos="941546" algn="l"/>
              </a:tabLst>
            </a:pPr>
            <a:endParaRPr lang="en-IN" sz="2100" spc="-153" dirty="0">
              <a:latin typeface="Verdana"/>
              <a:cs typeface="Verdana"/>
            </a:endParaRPr>
          </a:p>
          <a:p>
            <a:pPr marL="1152049" indent="-457200">
              <a:buFont typeface="+mj-lt"/>
              <a:buAutoNum type="arabicPeriod"/>
              <a:tabLst>
                <a:tab pos="941546" algn="l"/>
              </a:tabLst>
            </a:pPr>
            <a:endParaRPr sz="2100" dirty="0">
              <a:latin typeface="Verdana"/>
              <a:cs typeface="Verdana"/>
            </a:endParaRPr>
          </a:p>
          <a:p>
            <a:pPr>
              <a:spcBef>
                <a:spcPts val="41"/>
              </a:spcBef>
              <a:buFont typeface="Verdana"/>
              <a:buAutoNum type="arabicPeriod"/>
            </a:pPr>
            <a:endParaRPr sz="2663" dirty="0">
              <a:latin typeface="Verdana"/>
              <a:cs typeface="Verdana"/>
            </a:endParaRPr>
          </a:p>
          <a:p>
            <a:pPr marL="985838" indent="-290989">
              <a:buAutoNum type="arabicPeriod"/>
              <a:tabLst>
                <a:tab pos="986314" algn="l"/>
              </a:tabLst>
            </a:pPr>
            <a:r>
              <a:rPr sz="2100" spc="-98" dirty="0">
                <a:latin typeface="Verdana"/>
                <a:cs typeface="Verdana"/>
              </a:rPr>
              <a:t>Doubly </a:t>
            </a:r>
            <a:r>
              <a:rPr sz="2100" spc="-127" dirty="0">
                <a:latin typeface="Verdana"/>
                <a:cs typeface="Verdana"/>
              </a:rPr>
              <a:t>Linked</a:t>
            </a:r>
            <a:r>
              <a:rPr sz="2100" spc="-113" dirty="0">
                <a:latin typeface="Verdana"/>
                <a:cs typeface="Verdana"/>
              </a:rPr>
              <a:t> </a:t>
            </a:r>
            <a:r>
              <a:rPr sz="2100" spc="-153" dirty="0">
                <a:latin typeface="Verdana"/>
                <a:cs typeface="Verdana"/>
              </a:rPr>
              <a:t>List</a:t>
            </a:r>
            <a:endParaRPr lang="en-US" sz="2100" spc="-153" dirty="0">
              <a:latin typeface="Verdana"/>
              <a:cs typeface="Verdana"/>
            </a:endParaRPr>
          </a:p>
          <a:p>
            <a:pPr marL="985838" indent="-290989">
              <a:buAutoNum type="arabicPeriod"/>
              <a:tabLst>
                <a:tab pos="986314" algn="l"/>
              </a:tabLst>
            </a:pPr>
            <a:endParaRPr lang="en-IN" sz="2100" spc="-153" dirty="0">
              <a:latin typeface="Verdana"/>
              <a:cs typeface="Verdana"/>
            </a:endParaRPr>
          </a:p>
          <a:p>
            <a:pPr marL="985838" indent="-290989">
              <a:buAutoNum type="arabicPeriod"/>
              <a:tabLst>
                <a:tab pos="986314" algn="l"/>
              </a:tabLst>
            </a:pPr>
            <a:endParaRPr sz="2100" dirty="0">
              <a:latin typeface="Verdana"/>
              <a:cs typeface="Verdana"/>
            </a:endParaRPr>
          </a:p>
          <a:p>
            <a:pPr>
              <a:spcBef>
                <a:spcPts val="15"/>
              </a:spcBef>
              <a:buFont typeface="Verdana"/>
              <a:buAutoNum type="arabicPeriod"/>
            </a:pPr>
            <a:endParaRPr sz="2663" dirty="0">
              <a:latin typeface="Verdana"/>
              <a:cs typeface="Verdana"/>
            </a:endParaRPr>
          </a:p>
          <a:p>
            <a:pPr marL="985838" indent="-290989">
              <a:buAutoNum type="arabicPeriod"/>
              <a:tabLst>
                <a:tab pos="986314" algn="l"/>
                <a:tab pos="2054543" algn="l"/>
              </a:tabLst>
            </a:pPr>
            <a:r>
              <a:rPr sz="2100" spc="-124" dirty="0">
                <a:latin typeface="Verdana"/>
                <a:cs typeface="Verdana"/>
              </a:rPr>
              <a:t>Circular	</a:t>
            </a:r>
            <a:r>
              <a:rPr sz="2100" spc="-127" dirty="0">
                <a:latin typeface="Verdana"/>
                <a:cs typeface="Verdana"/>
              </a:rPr>
              <a:t>Linked</a:t>
            </a:r>
            <a:r>
              <a:rPr sz="2100" spc="-113" dirty="0">
                <a:latin typeface="Verdana"/>
                <a:cs typeface="Verdana"/>
              </a:rPr>
              <a:t> </a:t>
            </a:r>
            <a:r>
              <a:rPr sz="2100" spc="-153" dirty="0">
                <a:latin typeface="Verdana"/>
                <a:cs typeface="Verdana"/>
              </a:rPr>
              <a:t>List</a:t>
            </a:r>
            <a:endParaRPr sz="2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072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402A-52AC-A74B-8D7E-E1F41187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8045"/>
            <a:ext cx="7886700" cy="777875"/>
          </a:xfrm>
        </p:spPr>
        <p:txBody>
          <a:bodyPr/>
          <a:lstStyle/>
          <a:p>
            <a:r>
              <a:rPr lang="en-US" dirty="0"/>
              <a:t>Singly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9C89-FA64-184F-A366-06B13AB0E4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6D715-3589-1C4D-BFC5-47586BC5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524000"/>
            <a:ext cx="8001000" cy="1244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5FFB45-E22A-A146-9F6D-D1F4A84681ED}"/>
              </a:ext>
            </a:extLst>
          </p:cNvPr>
          <p:cNvSpPr/>
          <p:nvPr/>
        </p:nvSpPr>
        <p:spPr>
          <a:xfrm>
            <a:off x="762000" y="2768600"/>
            <a:ext cx="210826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</a:p>
          <a:p>
            <a:r>
              <a:rPr lang="en-IN" dirty="0"/>
              <a:t>{ </a:t>
            </a:r>
          </a:p>
          <a:p>
            <a:r>
              <a:rPr lang="en-IN" dirty="0">
                <a:solidFill>
                  <a:srgbClr val="A626A4"/>
                </a:solidFill>
              </a:rPr>
              <a:t> int</a:t>
            </a:r>
            <a:r>
              <a:rPr lang="en-IN" dirty="0"/>
              <a:t> data; </a:t>
            </a:r>
          </a:p>
          <a:p>
            <a:r>
              <a:rPr lang="en-IN" dirty="0">
                <a:solidFill>
                  <a:srgbClr val="A626A4"/>
                </a:solidFill>
              </a:rPr>
              <a:t> 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*</a:t>
            </a:r>
            <a:r>
              <a:rPr lang="en-IN" dirty="0">
                <a:solidFill>
                  <a:srgbClr val="C18401"/>
                </a:solidFill>
              </a:rPr>
              <a:t>next</a:t>
            </a:r>
            <a:r>
              <a:rPr lang="en-IN" dirty="0"/>
              <a:t>; </a:t>
            </a:r>
          </a:p>
          <a:p>
            <a:r>
              <a:rPr lang="en-IN" dirty="0"/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5D343-5E83-AA44-A8A9-F00C018CDE38}"/>
              </a:ext>
            </a:extLst>
          </p:cNvPr>
          <p:cNvSpPr/>
          <p:nvPr/>
        </p:nvSpPr>
        <p:spPr>
          <a:xfrm>
            <a:off x="4191000" y="2899033"/>
            <a:ext cx="50330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88"/>
                </a:solidFill>
              </a:rPr>
              <a:t>Syntax:</a:t>
            </a:r>
            <a:r>
              <a:rPr lang="en-IN" dirty="0">
                <a:solidFill>
                  <a:srgbClr val="000000"/>
                </a:solidFill>
              </a:rPr>
              <a:t> </a:t>
            </a:r>
            <a:r>
              <a:rPr lang="en-IN" dirty="0">
                <a:solidFill>
                  <a:srgbClr val="666600"/>
                </a:solidFill>
              </a:rPr>
              <a:t>*</a:t>
            </a:r>
            <a:r>
              <a:rPr lang="en-IN" dirty="0">
                <a:solidFill>
                  <a:srgbClr val="000000"/>
                </a:solidFill>
              </a:rPr>
              <a:t>malloc</a:t>
            </a:r>
            <a:r>
              <a:rPr lang="en-IN" dirty="0">
                <a:solidFill>
                  <a:srgbClr val="666600"/>
                </a:solidFill>
              </a:rPr>
              <a:t>(</a:t>
            </a:r>
            <a:r>
              <a:rPr lang="en-IN" dirty="0" err="1">
                <a:solidFill>
                  <a:srgbClr val="660066"/>
                </a:solidFill>
              </a:rPr>
              <a:t>size_t</a:t>
            </a:r>
            <a:r>
              <a:rPr lang="en-IN" dirty="0">
                <a:solidFill>
                  <a:srgbClr val="000000"/>
                </a:solidFill>
              </a:rPr>
              <a:t> size</a:t>
            </a:r>
            <a:r>
              <a:rPr lang="en-IN" dirty="0">
                <a:solidFill>
                  <a:srgbClr val="666600"/>
                </a:solidFill>
              </a:rPr>
              <a:t>)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size</a:t>
            </a:r>
            <a:r>
              <a:rPr lang="en-IN" dirty="0"/>
              <a:t> − This is the size of the memory block, in bytes.</a:t>
            </a:r>
          </a:p>
          <a:p>
            <a:endParaRPr lang="en-IN" dirty="0"/>
          </a:p>
          <a:p>
            <a:r>
              <a:rPr lang="en-IN" dirty="0"/>
              <a:t>This function returns a pointer to the allocated memory, or NULL if the request fails.</a:t>
            </a:r>
          </a:p>
          <a:p>
            <a:endParaRPr lang="en-IN" dirty="0"/>
          </a:p>
          <a:p>
            <a:r>
              <a:rPr lang="en-IN" dirty="0"/>
              <a:t>char *str; </a:t>
            </a:r>
          </a:p>
          <a:p>
            <a:r>
              <a:rPr lang="en-IN" dirty="0"/>
              <a:t>str = (char *) malloc(15);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9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3575-5E9E-874F-9E1D-132EE110A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4B9FC-F7FA-4A5F-A68B-9084E75933A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B3F24-167C-D34B-ABBB-0C807189BD33}"/>
              </a:ext>
            </a:extLst>
          </p:cNvPr>
          <p:cNvSpPr/>
          <p:nvPr/>
        </p:nvSpPr>
        <p:spPr>
          <a:xfrm>
            <a:off x="838200" y="967740"/>
            <a:ext cx="4343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*head; </a:t>
            </a:r>
          </a:p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*one = NULL; </a:t>
            </a:r>
          </a:p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*two = NULL; </a:t>
            </a:r>
          </a:p>
          <a:p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 *three = NULL; </a:t>
            </a:r>
          </a:p>
          <a:p>
            <a:endParaRPr lang="en-IN" dirty="0">
              <a:solidFill>
                <a:srgbClr val="A0A1A7"/>
              </a:solidFill>
            </a:endParaRPr>
          </a:p>
          <a:p>
            <a:r>
              <a:rPr lang="en-IN" dirty="0">
                <a:solidFill>
                  <a:srgbClr val="A0A1A7"/>
                </a:solidFill>
              </a:rPr>
              <a:t>/* Allocate memory */</a:t>
            </a:r>
            <a:r>
              <a:rPr lang="en-IN" dirty="0"/>
              <a:t> </a:t>
            </a:r>
          </a:p>
          <a:p>
            <a:r>
              <a:rPr lang="en-IN" dirty="0"/>
              <a:t>one = malloc(</a:t>
            </a:r>
            <a:r>
              <a:rPr lang="en-IN" dirty="0" err="1"/>
              <a:t>sizeof</a:t>
            </a:r>
            <a:r>
              <a:rPr lang="en-IN" dirty="0"/>
              <a:t>(</a:t>
            </a:r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)); </a:t>
            </a:r>
          </a:p>
          <a:p>
            <a:r>
              <a:rPr lang="en-IN" dirty="0"/>
              <a:t>two = malloc(</a:t>
            </a:r>
            <a:r>
              <a:rPr lang="en-IN" dirty="0" err="1"/>
              <a:t>sizeof</a:t>
            </a:r>
            <a:r>
              <a:rPr lang="en-IN" dirty="0"/>
              <a:t>(</a:t>
            </a:r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)); </a:t>
            </a:r>
          </a:p>
          <a:p>
            <a:r>
              <a:rPr lang="en-IN" dirty="0"/>
              <a:t>three = malloc(</a:t>
            </a:r>
            <a:r>
              <a:rPr lang="en-IN" dirty="0" err="1"/>
              <a:t>sizeof</a:t>
            </a:r>
            <a:r>
              <a:rPr lang="en-IN" dirty="0"/>
              <a:t>(</a:t>
            </a:r>
            <a:r>
              <a:rPr lang="en-IN" dirty="0">
                <a:solidFill>
                  <a:srgbClr val="A626A4"/>
                </a:solidFill>
              </a:rPr>
              <a:t>struct</a:t>
            </a:r>
            <a:r>
              <a:rPr lang="en-IN" dirty="0"/>
              <a:t> </a:t>
            </a:r>
            <a:r>
              <a:rPr lang="en-IN" dirty="0">
                <a:solidFill>
                  <a:srgbClr val="C18401"/>
                </a:solidFill>
              </a:rPr>
              <a:t>node</a:t>
            </a:r>
            <a:r>
              <a:rPr lang="en-IN" dirty="0"/>
              <a:t>)); </a:t>
            </a:r>
          </a:p>
          <a:p>
            <a:endParaRPr lang="en-IN" dirty="0">
              <a:solidFill>
                <a:srgbClr val="A0A1A7"/>
              </a:solidFill>
            </a:endParaRPr>
          </a:p>
          <a:p>
            <a:r>
              <a:rPr lang="en-IN" dirty="0">
                <a:solidFill>
                  <a:srgbClr val="A0A1A7"/>
                </a:solidFill>
              </a:rPr>
              <a:t>/* Assign data values */</a:t>
            </a:r>
            <a:r>
              <a:rPr lang="en-IN" dirty="0"/>
              <a:t> </a:t>
            </a:r>
          </a:p>
          <a:p>
            <a:r>
              <a:rPr lang="en-IN" dirty="0"/>
              <a:t>one-&gt;data = </a:t>
            </a:r>
            <a:r>
              <a:rPr lang="en-IN" dirty="0">
                <a:solidFill>
                  <a:srgbClr val="986801"/>
                </a:solidFill>
              </a:rPr>
              <a:t>1</a:t>
            </a:r>
            <a:r>
              <a:rPr lang="en-IN" dirty="0"/>
              <a:t>; </a:t>
            </a:r>
          </a:p>
          <a:p>
            <a:r>
              <a:rPr lang="en-IN" dirty="0"/>
              <a:t>two-&gt;data = </a:t>
            </a:r>
            <a:r>
              <a:rPr lang="en-IN" dirty="0">
                <a:solidFill>
                  <a:srgbClr val="986801"/>
                </a:solidFill>
              </a:rPr>
              <a:t>2</a:t>
            </a:r>
            <a:r>
              <a:rPr lang="en-IN" dirty="0"/>
              <a:t>; </a:t>
            </a:r>
          </a:p>
          <a:p>
            <a:r>
              <a:rPr lang="en-IN" dirty="0"/>
              <a:t>three-&gt;data = </a:t>
            </a:r>
            <a:r>
              <a:rPr lang="en-IN" dirty="0">
                <a:solidFill>
                  <a:srgbClr val="986801"/>
                </a:solidFill>
              </a:rPr>
              <a:t>3</a:t>
            </a:r>
            <a:r>
              <a:rPr lang="en-IN" dirty="0"/>
              <a:t>; </a:t>
            </a:r>
          </a:p>
          <a:p>
            <a:endParaRPr lang="en-IN" dirty="0">
              <a:solidFill>
                <a:srgbClr val="A0A1A7"/>
              </a:solidFill>
            </a:endParaRPr>
          </a:p>
          <a:p>
            <a:r>
              <a:rPr lang="en-IN" dirty="0">
                <a:solidFill>
                  <a:srgbClr val="A0A1A7"/>
                </a:solidFill>
              </a:rPr>
              <a:t>/* Connect nodes */</a:t>
            </a:r>
            <a:r>
              <a:rPr lang="en-IN" dirty="0"/>
              <a:t> </a:t>
            </a:r>
          </a:p>
          <a:p>
            <a:r>
              <a:rPr lang="en-IN" dirty="0"/>
              <a:t>one-&gt;next = two; </a:t>
            </a:r>
          </a:p>
          <a:p>
            <a:r>
              <a:rPr lang="en-IN" dirty="0"/>
              <a:t>two-&gt;next = three; </a:t>
            </a:r>
          </a:p>
          <a:p>
            <a:r>
              <a:rPr lang="en-IN" dirty="0"/>
              <a:t>three-&gt;next = NULL; </a:t>
            </a:r>
          </a:p>
          <a:p>
            <a:r>
              <a:rPr lang="en-IN" dirty="0">
                <a:solidFill>
                  <a:srgbClr val="A0A1A7"/>
                </a:solidFill>
              </a:rPr>
              <a:t>/* Save address of first node in head */</a:t>
            </a:r>
            <a:r>
              <a:rPr lang="en-IN" dirty="0"/>
              <a:t> </a:t>
            </a:r>
          </a:p>
          <a:p>
            <a:r>
              <a:rPr lang="en-IN" dirty="0"/>
              <a:t>head = one;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41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447</Words>
  <Application>Microsoft Macintosh PowerPoint</Application>
  <PresentationFormat>On-screen Show 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</vt:lpstr>
      <vt:lpstr>Baskerville Old Face</vt:lpstr>
      <vt:lpstr>Georgia</vt:lpstr>
      <vt:lpstr>Verdana</vt:lpstr>
      <vt:lpstr>Default Design</vt:lpstr>
      <vt:lpstr>PowerPoint Presentation</vt:lpstr>
      <vt:lpstr>What is Linked List</vt:lpstr>
      <vt:lpstr>PowerPoint Presentation</vt:lpstr>
      <vt:lpstr>Visual Representation of Node</vt:lpstr>
      <vt:lpstr>Node structure</vt:lpstr>
      <vt:lpstr>Why do we use Linked List?</vt:lpstr>
      <vt:lpstr>Types of Linked List</vt:lpstr>
      <vt:lpstr>Singly Linked List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Smriti Sehgal</dc:creator>
  <cp:lastModifiedBy>Smriti Sehgal</cp:lastModifiedBy>
  <cp:revision>32</cp:revision>
  <dcterms:created xsi:type="dcterms:W3CDTF">2020-08-10T17:14:23Z</dcterms:created>
  <dcterms:modified xsi:type="dcterms:W3CDTF">2020-08-17T17:26:05Z</dcterms:modified>
</cp:coreProperties>
</file>